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2" r:id="rId3"/>
    <p:sldId id="317" r:id="rId4"/>
    <p:sldId id="268" r:id="rId5"/>
    <p:sldId id="331" r:id="rId6"/>
    <p:sldId id="332" r:id="rId7"/>
    <p:sldId id="333" r:id="rId8"/>
    <p:sldId id="334" r:id="rId9"/>
    <p:sldId id="335" r:id="rId10"/>
    <p:sldId id="336" r:id="rId11"/>
    <p:sldId id="310" r:id="rId12"/>
    <p:sldId id="343" r:id="rId13"/>
    <p:sldId id="318" r:id="rId14"/>
    <p:sldId id="337" r:id="rId15"/>
    <p:sldId id="338" r:id="rId16"/>
    <p:sldId id="322" r:id="rId17"/>
    <p:sldId id="339" r:id="rId18"/>
    <p:sldId id="340" r:id="rId19"/>
    <p:sldId id="341" r:id="rId20"/>
    <p:sldId id="27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1304"/>
    <a:srgbClr val="CCFFCC"/>
    <a:srgbClr val="DAB66F"/>
    <a:srgbClr val="6A4A3A"/>
    <a:srgbClr val="FEFEEF"/>
    <a:srgbClr val="B43C00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103" autoAdjust="0"/>
    <p:restoredTop sz="91771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да, активно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Лист1!$B$2:$F$2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14</c:v>
                </c:pt>
                <c:pt idx="1">
                  <c:v>45</c:v>
                </c:pt>
                <c:pt idx="2">
                  <c:v>57</c:v>
                </c:pt>
                <c:pt idx="3">
                  <c:v>73</c:v>
                </c:pt>
                <c:pt idx="4">
                  <c:v>82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да, но не регулярно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Лист1!$B$2:$F$2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Лист1!$B$4:$F$4</c:f>
              <c:numCache>
                <c:formatCode>General</c:formatCode>
                <c:ptCount val="5"/>
                <c:pt idx="0">
                  <c:v>45</c:v>
                </c:pt>
                <c:pt idx="1">
                  <c:v>37</c:v>
                </c:pt>
                <c:pt idx="2">
                  <c:v>32</c:v>
                </c:pt>
                <c:pt idx="3">
                  <c:v>18</c:v>
                </c:pt>
                <c:pt idx="4">
                  <c:v>15</c:v>
                </c:pt>
              </c:numCache>
            </c:numRef>
          </c:val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практически нет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Лист1!$B$2:$F$2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Лист1!$B$5:$F$5</c:f>
              <c:numCache>
                <c:formatCode>General</c:formatCode>
                <c:ptCount val="5"/>
                <c:pt idx="0">
                  <c:v>41</c:v>
                </c:pt>
                <c:pt idx="1">
                  <c:v>18</c:v>
                </c:pt>
                <c:pt idx="2">
                  <c:v>11</c:v>
                </c:pt>
                <c:pt idx="3">
                  <c:v>9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860992"/>
        <c:axId val="71862528"/>
        <c:axId val="0"/>
      </c:bar3DChart>
      <c:catAx>
        <c:axId val="71860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1862528"/>
        <c:crosses val="autoZero"/>
        <c:auto val="1"/>
        <c:lblAlgn val="ctr"/>
        <c:lblOffset val="100"/>
        <c:noMultiLvlLbl val="0"/>
      </c:catAx>
      <c:valAx>
        <c:axId val="71862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8609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056ABE-3E07-4009-991D-F0FE74B1A12D}" type="doc">
      <dgm:prSet loTypeId="urn:microsoft.com/office/officeart/2005/8/layout/cycle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B362205-A474-4C6F-BA1A-610DE31E488D}">
      <dgm:prSet phldrT="[Текст]" custT="1"/>
      <dgm:spPr>
        <a:solidFill>
          <a:srgbClr val="FEFEEF"/>
        </a:solidFill>
      </dgm:spPr>
      <dgm:t>
        <a:bodyPr/>
        <a:lstStyle/>
        <a:p>
          <a:r>
            <a:rPr lang="ru-RU" sz="1400" b="1" dirty="0" smtClean="0">
              <a:solidFill>
                <a:schemeClr val="tx2">
                  <a:lumMod val="90000"/>
                  <a:lumOff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Физическое воспитание</a:t>
          </a:r>
        </a:p>
      </dgm:t>
    </dgm:pt>
    <dgm:pt modelId="{166784EC-D4C9-4DE0-9B7C-79EC8A1A865F}" type="parTrans" cxnId="{04AF87E7-F316-41DB-BAE5-AB24AB903D3E}">
      <dgm:prSet/>
      <dgm:spPr/>
      <dgm:t>
        <a:bodyPr/>
        <a:lstStyle/>
        <a:p>
          <a:endParaRPr lang="ru-RU"/>
        </a:p>
      </dgm:t>
    </dgm:pt>
    <dgm:pt modelId="{16ABCE41-086F-4062-97E7-1C84FE6D365A}" type="sibTrans" cxnId="{04AF87E7-F316-41DB-BAE5-AB24AB903D3E}">
      <dgm:prSet/>
      <dgm:spPr>
        <a:ln w="31750">
          <a:solidFill>
            <a:srgbClr val="FEFEEF"/>
          </a:solidFill>
        </a:ln>
      </dgm:spPr>
      <dgm:t>
        <a:bodyPr/>
        <a:lstStyle/>
        <a:p>
          <a:endParaRPr lang="ru-RU"/>
        </a:p>
      </dgm:t>
    </dgm:pt>
    <dgm:pt modelId="{22C749DE-92FF-478F-AD62-D71287B98758}">
      <dgm:prSet phldrT="[Текст]" custT="1"/>
      <dgm:spPr>
        <a:solidFill>
          <a:srgbClr val="DAB66F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Школьная медицинская служба</a:t>
          </a:r>
        </a:p>
      </dgm:t>
    </dgm:pt>
    <dgm:pt modelId="{8E639F61-7025-41BF-94F3-362B5FCF4768}" type="parTrans" cxnId="{17FA49DE-6C82-42D2-A549-0358646BAD43}">
      <dgm:prSet/>
      <dgm:spPr/>
      <dgm:t>
        <a:bodyPr/>
        <a:lstStyle/>
        <a:p>
          <a:endParaRPr lang="ru-RU"/>
        </a:p>
      </dgm:t>
    </dgm:pt>
    <dgm:pt modelId="{ADE362E2-C7D1-40C3-8C60-3C9BFA88C316}" type="sibTrans" cxnId="{17FA49DE-6C82-42D2-A549-0358646BAD43}">
      <dgm:prSet/>
      <dgm:spPr>
        <a:ln w="31750">
          <a:solidFill>
            <a:srgbClr val="DAB66F"/>
          </a:solidFill>
        </a:ln>
      </dgm:spPr>
      <dgm:t>
        <a:bodyPr/>
        <a:lstStyle/>
        <a:p>
          <a:endParaRPr lang="ru-RU"/>
        </a:p>
      </dgm:t>
    </dgm:pt>
    <dgm:pt modelId="{3CE33F77-EF95-47B7-947A-0DCB6DACB5A1}">
      <dgm:prSet phldrT="[Текст]" custT="1"/>
      <dgm:spPr>
        <a:solidFill>
          <a:srgbClr val="6A4A3A"/>
        </a:solidFill>
      </dgm:spPr>
      <dgm:t>
        <a:bodyPr/>
        <a:lstStyle/>
        <a:p>
          <a:r>
            <a: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Служба питания </a:t>
          </a:r>
          <a:endParaRPr lang="ru-RU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B28C524-FC7F-4EFF-A517-BB1CDC700989}" type="parTrans" cxnId="{8AC9797A-9F85-4EFC-A692-3B1A871BE47E}">
      <dgm:prSet/>
      <dgm:spPr/>
      <dgm:t>
        <a:bodyPr/>
        <a:lstStyle/>
        <a:p>
          <a:endParaRPr lang="ru-RU"/>
        </a:p>
      </dgm:t>
    </dgm:pt>
    <dgm:pt modelId="{78A2E90B-D369-445E-B3C1-66A759B41640}" type="sibTrans" cxnId="{8AC9797A-9F85-4EFC-A692-3B1A871BE47E}">
      <dgm:prSet/>
      <dgm:spPr>
        <a:ln w="31750">
          <a:solidFill>
            <a:srgbClr val="6A4A3A"/>
          </a:solidFill>
        </a:ln>
      </dgm:spPr>
      <dgm:t>
        <a:bodyPr/>
        <a:lstStyle/>
        <a:p>
          <a:endParaRPr lang="ru-RU"/>
        </a:p>
      </dgm:t>
    </dgm:pt>
    <dgm:pt modelId="{9524A615-D0C2-416D-B1E7-0E180CA5BD91}">
      <dgm:prSet phldrT="[Текст]" custT="1"/>
      <dgm:spPr/>
      <dgm:t>
        <a:bodyPr/>
        <a:lstStyle/>
        <a:p>
          <a:r>
            <a: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 Образование в области здоровья</a:t>
          </a:r>
        </a:p>
      </dgm:t>
    </dgm:pt>
    <dgm:pt modelId="{117C5F42-217A-4636-894D-E2957D6FF310}" type="parTrans" cxnId="{BBF242ED-01A3-4ABE-9207-C176E9848B4D}">
      <dgm:prSet/>
      <dgm:spPr/>
      <dgm:t>
        <a:bodyPr/>
        <a:lstStyle/>
        <a:p>
          <a:endParaRPr lang="ru-RU"/>
        </a:p>
      </dgm:t>
    </dgm:pt>
    <dgm:pt modelId="{87B2609B-9F1F-42C6-9DC0-72055C04FEC6}" type="sibTrans" cxnId="{BBF242ED-01A3-4ABE-9207-C176E9848B4D}">
      <dgm:prSet/>
      <dgm:spPr>
        <a:ln w="31750"/>
      </dgm:spPr>
      <dgm:t>
        <a:bodyPr/>
        <a:lstStyle/>
        <a:p>
          <a:endParaRPr lang="ru-RU"/>
        </a:p>
      </dgm:t>
    </dgm:pt>
    <dgm:pt modelId="{1BA316A5-1E2B-4C73-AA8D-B886A1DF996A}" type="pres">
      <dgm:prSet presAssocID="{B2056ABE-3E07-4009-991D-F0FE74B1A12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75B8D7-CDD4-4784-8E71-88A028566B0A}" type="pres">
      <dgm:prSet presAssocID="{1B362205-A474-4C6F-BA1A-610DE31E488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B99D5-4D30-4E38-89A2-FD91A149064A}" type="pres">
      <dgm:prSet presAssocID="{1B362205-A474-4C6F-BA1A-610DE31E488D}" presName="spNode" presStyleCnt="0"/>
      <dgm:spPr/>
    </dgm:pt>
    <dgm:pt modelId="{62D44A66-0231-4432-BECE-A0F4B7BE7C48}" type="pres">
      <dgm:prSet presAssocID="{16ABCE41-086F-4062-97E7-1C84FE6D365A}" presName="sibTrans" presStyleLbl="sibTrans1D1" presStyleIdx="0" presStyleCnt="4"/>
      <dgm:spPr/>
      <dgm:t>
        <a:bodyPr/>
        <a:lstStyle/>
        <a:p>
          <a:endParaRPr lang="ru-RU"/>
        </a:p>
      </dgm:t>
    </dgm:pt>
    <dgm:pt modelId="{15C87E78-45EB-40A2-929C-820F049995EF}" type="pres">
      <dgm:prSet presAssocID="{22C749DE-92FF-478F-AD62-D71287B98758}" presName="node" presStyleLbl="node1" presStyleIdx="1" presStyleCnt="4" custRadScaleRad="136942" custRadScaleInc="-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9162E-9807-47C0-9DA6-C59EED97BC94}" type="pres">
      <dgm:prSet presAssocID="{22C749DE-92FF-478F-AD62-D71287B98758}" presName="spNode" presStyleCnt="0"/>
      <dgm:spPr/>
    </dgm:pt>
    <dgm:pt modelId="{3CC784AC-18DD-4DA9-B98A-BE6CE3FC1B3B}" type="pres">
      <dgm:prSet presAssocID="{ADE362E2-C7D1-40C3-8C60-3C9BFA88C316}" presName="sibTrans" presStyleLbl="sibTrans1D1" presStyleIdx="1" presStyleCnt="4"/>
      <dgm:spPr/>
      <dgm:t>
        <a:bodyPr/>
        <a:lstStyle/>
        <a:p>
          <a:endParaRPr lang="ru-RU"/>
        </a:p>
      </dgm:t>
    </dgm:pt>
    <dgm:pt modelId="{FF49DCCA-9043-4DA6-97C1-F29E7E96F4DA}" type="pres">
      <dgm:prSet presAssocID="{3CE33F77-EF95-47B7-947A-0DCB6DACB5A1}" presName="node" presStyleLbl="node1" presStyleIdx="2" presStyleCnt="4" custScaleY="99966" custRadScaleRad="104029" custRadScaleInc="1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E9951-508C-48C7-8B53-FE848A8CF85E}" type="pres">
      <dgm:prSet presAssocID="{3CE33F77-EF95-47B7-947A-0DCB6DACB5A1}" presName="spNode" presStyleCnt="0"/>
      <dgm:spPr/>
    </dgm:pt>
    <dgm:pt modelId="{9FEFF3E3-7039-47E7-B075-1864020CBB00}" type="pres">
      <dgm:prSet presAssocID="{78A2E90B-D369-445E-B3C1-66A759B41640}" presName="sibTrans" presStyleLbl="sibTrans1D1" presStyleIdx="2" presStyleCnt="4"/>
      <dgm:spPr/>
      <dgm:t>
        <a:bodyPr/>
        <a:lstStyle/>
        <a:p>
          <a:endParaRPr lang="ru-RU"/>
        </a:p>
      </dgm:t>
    </dgm:pt>
    <dgm:pt modelId="{B3DCFB50-E16B-4E4F-B1AF-1A8B6AF83746}" type="pres">
      <dgm:prSet presAssocID="{9524A615-D0C2-416D-B1E7-0E180CA5BD91}" presName="node" presStyleLbl="node1" presStyleIdx="3" presStyleCnt="4" custRadScaleRad="130136" custRadScaleInc="-5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F6731-868D-4937-919B-BEAAE0975C19}" type="pres">
      <dgm:prSet presAssocID="{9524A615-D0C2-416D-B1E7-0E180CA5BD91}" presName="spNode" presStyleCnt="0"/>
      <dgm:spPr/>
    </dgm:pt>
    <dgm:pt modelId="{EC894777-713A-41DF-BCBA-BD4F2357EB21}" type="pres">
      <dgm:prSet presAssocID="{87B2609B-9F1F-42C6-9DC0-72055C04FEC6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913F5FCA-46AB-4CB7-BA77-57E655FDAE3D}" type="presOf" srcId="{9524A615-D0C2-416D-B1E7-0E180CA5BD91}" destId="{B3DCFB50-E16B-4E4F-B1AF-1A8B6AF83746}" srcOrd="0" destOrd="0" presId="urn:microsoft.com/office/officeart/2005/8/layout/cycle6"/>
    <dgm:cxn modelId="{BBF242ED-01A3-4ABE-9207-C176E9848B4D}" srcId="{B2056ABE-3E07-4009-991D-F0FE74B1A12D}" destId="{9524A615-D0C2-416D-B1E7-0E180CA5BD91}" srcOrd="3" destOrd="0" parTransId="{117C5F42-217A-4636-894D-E2957D6FF310}" sibTransId="{87B2609B-9F1F-42C6-9DC0-72055C04FEC6}"/>
    <dgm:cxn modelId="{72C3BA27-7BA6-4CCA-A93C-5051CE630535}" type="presOf" srcId="{87B2609B-9F1F-42C6-9DC0-72055C04FEC6}" destId="{EC894777-713A-41DF-BCBA-BD4F2357EB21}" srcOrd="0" destOrd="0" presId="urn:microsoft.com/office/officeart/2005/8/layout/cycle6"/>
    <dgm:cxn modelId="{8AC9797A-9F85-4EFC-A692-3B1A871BE47E}" srcId="{B2056ABE-3E07-4009-991D-F0FE74B1A12D}" destId="{3CE33F77-EF95-47B7-947A-0DCB6DACB5A1}" srcOrd="2" destOrd="0" parTransId="{CB28C524-FC7F-4EFF-A517-BB1CDC700989}" sibTransId="{78A2E90B-D369-445E-B3C1-66A759B41640}"/>
    <dgm:cxn modelId="{49FF82B3-BC54-43E3-8034-D12643E511FE}" type="presOf" srcId="{16ABCE41-086F-4062-97E7-1C84FE6D365A}" destId="{62D44A66-0231-4432-BECE-A0F4B7BE7C48}" srcOrd="0" destOrd="0" presId="urn:microsoft.com/office/officeart/2005/8/layout/cycle6"/>
    <dgm:cxn modelId="{BF943E86-0597-42DB-949F-F87EED6A53A7}" type="presOf" srcId="{22C749DE-92FF-478F-AD62-D71287B98758}" destId="{15C87E78-45EB-40A2-929C-820F049995EF}" srcOrd="0" destOrd="0" presId="urn:microsoft.com/office/officeart/2005/8/layout/cycle6"/>
    <dgm:cxn modelId="{547610A7-49DC-4A72-86CD-E1D8254B93B8}" type="presOf" srcId="{78A2E90B-D369-445E-B3C1-66A759B41640}" destId="{9FEFF3E3-7039-47E7-B075-1864020CBB00}" srcOrd="0" destOrd="0" presId="urn:microsoft.com/office/officeart/2005/8/layout/cycle6"/>
    <dgm:cxn modelId="{04AF87E7-F316-41DB-BAE5-AB24AB903D3E}" srcId="{B2056ABE-3E07-4009-991D-F0FE74B1A12D}" destId="{1B362205-A474-4C6F-BA1A-610DE31E488D}" srcOrd="0" destOrd="0" parTransId="{166784EC-D4C9-4DE0-9B7C-79EC8A1A865F}" sibTransId="{16ABCE41-086F-4062-97E7-1C84FE6D365A}"/>
    <dgm:cxn modelId="{17FA49DE-6C82-42D2-A549-0358646BAD43}" srcId="{B2056ABE-3E07-4009-991D-F0FE74B1A12D}" destId="{22C749DE-92FF-478F-AD62-D71287B98758}" srcOrd="1" destOrd="0" parTransId="{8E639F61-7025-41BF-94F3-362B5FCF4768}" sibTransId="{ADE362E2-C7D1-40C3-8C60-3C9BFA88C316}"/>
    <dgm:cxn modelId="{D9FE65E0-A81B-48BC-B9BA-B2246798F311}" type="presOf" srcId="{B2056ABE-3E07-4009-991D-F0FE74B1A12D}" destId="{1BA316A5-1E2B-4C73-AA8D-B886A1DF996A}" srcOrd="0" destOrd="0" presId="urn:microsoft.com/office/officeart/2005/8/layout/cycle6"/>
    <dgm:cxn modelId="{088F8430-8036-4B68-AD5F-C6AC2123FC6F}" type="presOf" srcId="{3CE33F77-EF95-47B7-947A-0DCB6DACB5A1}" destId="{FF49DCCA-9043-4DA6-97C1-F29E7E96F4DA}" srcOrd="0" destOrd="0" presId="urn:microsoft.com/office/officeart/2005/8/layout/cycle6"/>
    <dgm:cxn modelId="{19E0C420-C588-4948-A4EF-B89093A35EA6}" type="presOf" srcId="{ADE362E2-C7D1-40C3-8C60-3C9BFA88C316}" destId="{3CC784AC-18DD-4DA9-B98A-BE6CE3FC1B3B}" srcOrd="0" destOrd="0" presId="urn:microsoft.com/office/officeart/2005/8/layout/cycle6"/>
    <dgm:cxn modelId="{DF950116-D69C-4C5D-97BF-D3E1EF844563}" type="presOf" srcId="{1B362205-A474-4C6F-BA1A-610DE31E488D}" destId="{0175B8D7-CDD4-4784-8E71-88A028566B0A}" srcOrd="0" destOrd="0" presId="urn:microsoft.com/office/officeart/2005/8/layout/cycle6"/>
    <dgm:cxn modelId="{17D1064A-0637-4268-974F-5DCDDD357440}" type="presParOf" srcId="{1BA316A5-1E2B-4C73-AA8D-B886A1DF996A}" destId="{0175B8D7-CDD4-4784-8E71-88A028566B0A}" srcOrd="0" destOrd="0" presId="urn:microsoft.com/office/officeart/2005/8/layout/cycle6"/>
    <dgm:cxn modelId="{4D91D7F8-5083-4A60-8FF5-658C1522AC7D}" type="presParOf" srcId="{1BA316A5-1E2B-4C73-AA8D-B886A1DF996A}" destId="{3CCB99D5-4D30-4E38-89A2-FD91A149064A}" srcOrd="1" destOrd="0" presId="urn:microsoft.com/office/officeart/2005/8/layout/cycle6"/>
    <dgm:cxn modelId="{109A1F8E-6D93-463D-A2A7-3EC53CC04ABD}" type="presParOf" srcId="{1BA316A5-1E2B-4C73-AA8D-B886A1DF996A}" destId="{62D44A66-0231-4432-BECE-A0F4B7BE7C48}" srcOrd="2" destOrd="0" presId="urn:microsoft.com/office/officeart/2005/8/layout/cycle6"/>
    <dgm:cxn modelId="{A71E9260-E9C2-44BC-B07F-2ACFF340BFBA}" type="presParOf" srcId="{1BA316A5-1E2B-4C73-AA8D-B886A1DF996A}" destId="{15C87E78-45EB-40A2-929C-820F049995EF}" srcOrd="3" destOrd="0" presId="urn:microsoft.com/office/officeart/2005/8/layout/cycle6"/>
    <dgm:cxn modelId="{551C1DA3-15B1-4DE6-89EE-3C5A64418833}" type="presParOf" srcId="{1BA316A5-1E2B-4C73-AA8D-B886A1DF996A}" destId="{77A9162E-9807-47C0-9DA6-C59EED97BC94}" srcOrd="4" destOrd="0" presId="urn:microsoft.com/office/officeart/2005/8/layout/cycle6"/>
    <dgm:cxn modelId="{F4249510-7D8C-4E8C-A85E-CD84C2FDC6C3}" type="presParOf" srcId="{1BA316A5-1E2B-4C73-AA8D-B886A1DF996A}" destId="{3CC784AC-18DD-4DA9-B98A-BE6CE3FC1B3B}" srcOrd="5" destOrd="0" presId="urn:microsoft.com/office/officeart/2005/8/layout/cycle6"/>
    <dgm:cxn modelId="{0AE3B2DD-8C35-4F67-B928-02A8D128B394}" type="presParOf" srcId="{1BA316A5-1E2B-4C73-AA8D-B886A1DF996A}" destId="{FF49DCCA-9043-4DA6-97C1-F29E7E96F4DA}" srcOrd="6" destOrd="0" presId="urn:microsoft.com/office/officeart/2005/8/layout/cycle6"/>
    <dgm:cxn modelId="{61DA0065-4EDC-4C8A-9BC3-C67ACC26C11E}" type="presParOf" srcId="{1BA316A5-1E2B-4C73-AA8D-B886A1DF996A}" destId="{892E9951-508C-48C7-8B53-FE848A8CF85E}" srcOrd="7" destOrd="0" presId="urn:microsoft.com/office/officeart/2005/8/layout/cycle6"/>
    <dgm:cxn modelId="{35509625-278D-47A3-89E5-9C4E0057BAB7}" type="presParOf" srcId="{1BA316A5-1E2B-4C73-AA8D-B886A1DF996A}" destId="{9FEFF3E3-7039-47E7-B075-1864020CBB00}" srcOrd="8" destOrd="0" presId="urn:microsoft.com/office/officeart/2005/8/layout/cycle6"/>
    <dgm:cxn modelId="{DFE10C30-EB57-428D-B87B-BA35C80E1C67}" type="presParOf" srcId="{1BA316A5-1E2B-4C73-AA8D-B886A1DF996A}" destId="{B3DCFB50-E16B-4E4F-B1AF-1A8B6AF83746}" srcOrd="9" destOrd="0" presId="urn:microsoft.com/office/officeart/2005/8/layout/cycle6"/>
    <dgm:cxn modelId="{B02A7947-666E-4B7F-A51D-F04357E34C09}" type="presParOf" srcId="{1BA316A5-1E2B-4C73-AA8D-B886A1DF996A}" destId="{139F6731-868D-4937-919B-BEAAE0975C19}" srcOrd="10" destOrd="0" presId="urn:microsoft.com/office/officeart/2005/8/layout/cycle6"/>
    <dgm:cxn modelId="{1DDD93D9-C047-413A-A763-7E39B04CB3ED}" type="presParOf" srcId="{1BA316A5-1E2B-4C73-AA8D-B886A1DF996A}" destId="{EC894777-713A-41DF-BCBA-BD4F2357EB21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056ABE-3E07-4009-991D-F0FE74B1A12D}" type="doc">
      <dgm:prSet loTypeId="urn:microsoft.com/office/officeart/2005/8/layout/cycle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B362205-A474-4C6F-BA1A-610DE31E488D}">
      <dgm:prSet phldrT="[Текст]" custT="1"/>
      <dgm:spPr>
        <a:solidFill>
          <a:srgbClr val="FEFEEF"/>
        </a:solidFill>
      </dgm:spPr>
      <dgm:t>
        <a:bodyPr/>
        <a:lstStyle/>
        <a:p>
          <a:r>
            <a:rPr lang="ru-RU" sz="1400" b="1" dirty="0" smtClean="0">
              <a:solidFill>
                <a:schemeClr val="tx2">
                  <a:lumMod val="90000"/>
                  <a:lumOff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Консультативная служба</a:t>
          </a:r>
        </a:p>
      </dgm:t>
    </dgm:pt>
    <dgm:pt modelId="{166784EC-D4C9-4DE0-9B7C-79EC8A1A865F}" type="parTrans" cxnId="{04AF87E7-F316-41DB-BAE5-AB24AB903D3E}">
      <dgm:prSet/>
      <dgm:spPr/>
      <dgm:t>
        <a:bodyPr/>
        <a:lstStyle/>
        <a:p>
          <a:endParaRPr lang="ru-RU"/>
        </a:p>
      </dgm:t>
    </dgm:pt>
    <dgm:pt modelId="{16ABCE41-086F-4062-97E7-1C84FE6D365A}" type="sibTrans" cxnId="{04AF87E7-F316-41DB-BAE5-AB24AB903D3E}">
      <dgm:prSet/>
      <dgm:spPr>
        <a:ln w="31750">
          <a:solidFill>
            <a:srgbClr val="FEFEEF"/>
          </a:solidFill>
        </a:ln>
      </dgm:spPr>
      <dgm:t>
        <a:bodyPr/>
        <a:lstStyle/>
        <a:p>
          <a:endParaRPr lang="ru-RU"/>
        </a:p>
      </dgm:t>
    </dgm:pt>
    <dgm:pt modelId="{22C749DE-92FF-478F-AD62-D71287B98758}">
      <dgm:prSet phldrT="[Текст]" custT="1"/>
      <dgm:spPr>
        <a:solidFill>
          <a:srgbClr val="DAB66F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Здоровая среда школы</a:t>
          </a:r>
        </a:p>
      </dgm:t>
    </dgm:pt>
    <dgm:pt modelId="{8E639F61-7025-41BF-94F3-362B5FCF4768}" type="parTrans" cxnId="{17FA49DE-6C82-42D2-A549-0358646BAD43}">
      <dgm:prSet/>
      <dgm:spPr/>
      <dgm:t>
        <a:bodyPr/>
        <a:lstStyle/>
        <a:p>
          <a:endParaRPr lang="ru-RU"/>
        </a:p>
      </dgm:t>
    </dgm:pt>
    <dgm:pt modelId="{ADE362E2-C7D1-40C3-8C60-3C9BFA88C316}" type="sibTrans" cxnId="{17FA49DE-6C82-42D2-A549-0358646BAD43}">
      <dgm:prSet/>
      <dgm:spPr>
        <a:ln w="31750">
          <a:solidFill>
            <a:srgbClr val="DAB66F"/>
          </a:solidFill>
        </a:ln>
      </dgm:spPr>
      <dgm:t>
        <a:bodyPr/>
        <a:lstStyle/>
        <a:p>
          <a:endParaRPr lang="ru-RU"/>
        </a:p>
      </dgm:t>
    </dgm:pt>
    <dgm:pt modelId="{3CE33F77-EF95-47B7-947A-0DCB6DACB5A1}">
      <dgm:prSet phldrT="[Текст]" custT="1"/>
      <dgm:spPr>
        <a:solidFill>
          <a:srgbClr val="6A4A3A"/>
        </a:solidFill>
      </dgm:spPr>
      <dgm:t>
        <a:bodyPr/>
        <a:lstStyle/>
        <a:p>
          <a:r>
            <a: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Работа с родителями и общественностью </a:t>
          </a:r>
          <a:endParaRPr lang="ru-RU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B28C524-FC7F-4EFF-A517-BB1CDC700989}" type="parTrans" cxnId="{8AC9797A-9F85-4EFC-A692-3B1A871BE47E}">
      <dgm:prSet/>
      <dgm:spPr/>
      <dgm:t>
        <a:bodyPr/>
        <a:lstStyle/>
        <a:p>
          <a:endParaRPr lang="ru-RU"/>
        </a:p>
      </dgm:t>
    </dgm:pt>
    <dgm:pt modelId="{78A2E90B-D369-445E-B3C1-66A759B41640}" type="sibTrans" cxnId="{8AC9797A-9F85-4EFC-A692-3B1A871BE47E}">
      <dgm:prSet/>
      <dgm:spPr>
        <a:ln w="31750">
          <a:solidFill>
            <a:srgbClr val="6A4A3A"/>
          </a:solidFill>
        </a:ln>
      </dgm:spPr>
      <dgm:t>
        <a:bodyPr/>
        <a:lstStyle/>
        <a:p>
          <a:endParaRPr lang="ru-RU"/>
        </a:p>
      </dgm:t>
    </dgm:pt>
    <dgm:pt modelId="{9524A615-D0C2-416D-B1E7-0E180CA5BD91}">
      <dgm:prSet phldrT="[Текст]" custT="1"/>
      <dgm:spPr/>
      <dgm:t>
        <a:bodyPr/>
        <a:lstStyle/>
        <a:p>
          <a:r>
            <a:rPr lang="ru-RU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  Служба здоровья персонала </a:t>
          </a:r>
          <a:endParaRPr lang="ru-RU" sz="1400" b="1" dirty="0" smtClean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17C5F42-217A-4636-894D-E2957D6FF310}" type="parTrans" cxnId="{BBF242ED-01A3-4ABE-9207-C176E9848B4D}">
      <dgm:prSet/>
      <dgm:spPr/>
      <dgm:t>
        <a:bodyPr/>
        <a:lstStyle/>
        <a:p>
          <a:endParaRPr lang="ru-RU"/>
        </a:p>
      </dgm:t>
    </dgm:pt>
    <dgm:pt modelId="{87B2609B-9F1F-42C6-9DC0-72055C04FEC6}" type="sibTrans" cxnId="{BBF242ED-01A3-4ABE-9207-C176E9848B4D}">
      <dgm:prSet/>
      <dgm:spPr>
        <a:ln w="31750"/>
      </dgm:spPr>
      <dgm:t>
        <a:bodyPr/>
        <a:lstStyle/>
        <a:p>
          <a:endParaRPr lang="ru-RU"/>
        </a:p>
      </dgm:t>
    </dgm:pt>
    <dgm:pt modelId="{1BA316A5-1E2B-4C73-AA8D-B886A1DF996A}" type="pres">
      <dgm:prSet presAssocID="{B2056ABE-3E07-4009-991D-F0FE74B1A12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75B8D7-CDD4-4784-8E71-88A028566B0A}" type="pres">
      <dgm:prSet presAssocID="{1B362205-A474-4C6F-BA1A-610DE31E488D}" presName="node" presStyleLbl="node1" presStyleIdx="0" presStyleCnt="4" custScaleX="105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B99D5-4D30-4E38-89A2-FD91A149064A}" type="pres">
      <dgm:prSet presAssocID="{1B362205-A474-4C6F-BA1A-610DE31E488D}" presName="spNode" presStyleCnt="0"/>
      <dgm:spPr/>
    </dgm:pt>
    <dgm:pt modelId="{62D44A66-0231-4432-BECE-A0F4B7BE7C48}" type="pres">
      <dgm:prSet presAssocID="{16ABCE41-086F-4062-97E7-1C84FE6D365A}" presName="sibTrans" presStyleLbl="sibTrans1D1" presStyleIdx="0" presStyleCnt="4"/>
      <dgm:spPr/>
      <dgm:t>
        <a:bodyPr/>
        <a:lstStyle/>
        <a:p>
          <a:endParaRPr lang="ru-RU"/>
        </a:p>
      </dgm:t>
    </dgm:pt>
    <dgm:pt modelId="{15C87E78-45EB-40A2-929C-820F049995EF}" type="pres">
      <dgm:prSet presAssocID="{22C749DE-92FF-478F-AD62-D71287B98758}" presName="node" presStyleLbl="node1" presStyleIdx="1" presStyleCnt="4" custRadScaleRad="136942" custRadScaleInc="-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9162E-9807-47C0-9DA6-C59EED97BC94}" type="pres">
      <dgm:prSet presAssocID="{22C749DE-92FF-478F-AD62-D71287B98758}" presName="spNode" presStyleCnt="0"/>
      <dgm:spPr/>
    </dgm:pt>
    <dgm:pt modelId="{3CC784AC-18DD-4DA9-B98A-BE6CE3FC1B3B}" type="pres">
      <dgm:prSet presAssocID="{ADE362E2-C7D1-40C3-8C60-3C9BFA88C316}" presName="sibTrans" presStyleLbl="sibTrans1D1" presStyleIdx="1" presStyleCnt="4"/>
      <dgm:spPr/>
      <dgm:t>
        <a:bodyPr/>
        <a:lstStyle/>
        <a:p>
          <a:endParaRPr lang="ru-RU"/>
        </a:p>
      </dgm:t>
    </dgm:pt>
    <dgm:pt modelId="{FF49DCCA-9043-4DA6-97C1-F29E7E96F4DA}" type="pres">
      <dgm:prSet presAssocID="{3CE33F77-EF95-47B7-947A-0DCB6DACB5A1}" presName="node" presStyleLbl="node1" presStyleIdx="2" presStyleCnt="4" custScaleX="115806" custScaleY="99966" custRadScaleRad="104029" custRadScaleInc="1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E9951-508C-48C7-8B53-FE848A8CF85E}" type="pres">
      <dgm:prSet presAssocID="{3CE33F77-EF95-47B7-947A-0DCB6DACB5A1}" presName="spNode" presStyleCnt="0"/>
      <dgm:spPr/>
    </dgm:pt>
    <dgm:pt modelId="{9FEFF3E3-7039-47E7-B075-1864020CBB00}" type="pres">
      <dgm:prSet presAssocID="{78A2E90B-D369-445E-B3C1-66A759B41640}" presName="sibTrans" presStyleLbl="sibTrans1D1" presStyleIdx="2" presStyleCnt="4"/>
      <dgm:spPr/>
      <dgm:t>
        <a:bodyPr/>
        <a:lstStyle/>
        <a:p>
          <a:endParaRPr lang="ru-RU"/>
        </a:p>
      </dgm:t>
    </dgm:pt>
    <dgm:pt modelId="{B3DCFB50-E16B-4E4F-B1AF-1A8B6AF83746}" type="pres">
      <dgm:prSet presAssocID="{9524A615-D0C2-416D-B1E7-0E180CA5BD91}" presName="node" presStyleLbl="node1" presStyleIdx="3" presStyleCnt="4" custRadScaleRad="130136" custRadScaleInc="-5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F6731-868D-4937-919B-BEAAE0975C19}" type="pres">
      <dgm:prSet presAssocID="{9524A615-D0C2-416D-B1E7-0E180CA5BD91}" presName="spNode" presStyleCnt="0"/>
      <dgm:spPr/>
    </dgm:pt>
    <dgm:pt modelId="{EC894777-713A-41DF-BCBA-BD4F2357EB21}" type="pres">
      <dgm:prSet presAssocID="{87B2609B-9F1F-42C6-9DC0-72055C04FEC6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83A2244A-88C9-419D-975B-13870F2590E0}" type="presOf" srcId="{1B362205-A474-4C6F-BA1A-610DE31E488D}" destId="{0175B8D7-CDD4-4784-8E71-88A028566B0A}" srcOrd="0" destOrd="0" presId="urn:microsoft.com/office/officeart/2005/8/layout/cycle6"/>
    <dgm:cxn modelId="{42D42829-07CD-4CEC-9795-F8BF64775D90}" type="presOf" srcId="{16ABCE41-086F-4062-97E7-1C84FE6D365A}" destId="{62D44A66-0231-4432-BECE-A0F4B7BE7C48}" srcOrd="0" destOrd="0" presId="urn:microsoft.com/office/officeart/2005/8/layout/cycle6"/>
    <dgm:cxn modelId="{0ADAC49A-FFD4-41C2-A98B-752CB34452E7}" type="presOf" srcId="{9524A615-D0C2-416D-B1E7-0E180CA5BD91}" destId="{B3DCFB50-E16B-4E4F-B1AF-1A8B6AF83746}" srcOrd="0" destOrd="0" presId="urn:microsoft.com/office/officeart/2005/8/layout/cycle6"/>
    <dgm:cxn modelId="{69AE69BC-BB28-43E8-B407-A1284F975D2B}" type="presOf" srcId="{87B2609B-9F1F-42C6-9DC0-72055C04FEC6}" destId="{EC894777-713A-41DF-BCBA-BD4F2357EB21}" srcOrd="0" destOrd="0" presId="urn:microsoft.com/office/officeart/2005/8/layout/cycle6"/>
    <dgm:cxn modelId="{17FA49DE-6C82-42D2-A549-0358646BAD43}" srcId="{B2056ABE-3E07-4009-991D-F0FE74B1A12D}" destId="{22C749DE-92FF-478F-AD62-D71287B98758}" srcOrd="1" destOrd="0" parTransId="{8E639F61-7025-41BF-94F3-362B5FCF4768}" sibTransId="{ADE362E2-C7D1-40C3-8C60-3C9BFA88C316}"/>
    <dgm:cxn modelId="{82732930-E180-45EA-ABCA-F4ECF5FFD10E}" type="presOf" srcId="{78A2E90B-D369-445E-B3C1-66A759B41640}" destId="{9FEFF3E3-7039-47E7-B075-1864020CBB00}" srcOrd="0" destOrd="0" presId="urn:microsoft.com/office/officeart/2005/8/layout/cycle6"/>
    <dgm:cxn modelId="{DF4E2885-4694-4142-9BF2-F79702E7332A}" type="presOf" srcId="{B2056ABE-3E07-4009-991D-F0FE74B1A12D}" destId="{1BA316A5-1E2B-4C73-AA8D-B886A1DF996A}" srcOrd="0" destOrd="0" presId="urn:microsoft.com/office/officeart/2005/8/layout/cycle6"/>
    <dgm:cxn modelId="{8AC9797A-9F85-4EFC-A692-3B1A871BE47E}" srcId="{B2056ABE-3E07-4009-991D-F0FE74B1A12D}" destId="{3CE33F77-EF95-47B7-947A-0DCB6DACB5A1}" srcOrd="2" destOrd="0" parTransId="{CB28C524-FC7F-4EFF-A517-BB1CDC700989}" sibTransId="{78A2E90B-D369-445E-B3C1-66A759B41640}"/>
    <dgm:cxn modelId="{04AF87E7-F316-41DB-BAE5-AB24AB903D3E}" srcId="{B2056ABE-3E07-4009-991D-F0FE74B1A12D}" destId="{1B362205-A474-4C6F-BA1A-610DE31E488D}" srcOrd="0" destOrd="0" parTransId="{166784EC-D4C9-4DE0-9B7C-79EC8A1A865F}" sibTransId="{16ABCE41-086F-4062-97E7-1C84FE6D365A}"/>
    <dgm:cxn modelId="{B5859BF4-7C06-4F0C-81F6-D62347D28A0D}" type="presOf" srcId="{3CE33F77-EF95-47B7-947A-0DCB6DACB5A1}" destId="{FF49DCCA-9043-4DA6-97C1-F29E7E96F4DA}" srcOrd="0" destOrd="0" presId="urn:microsoft.com/office/officeart/2005/8/layout/cycle6"/>
    <dgm:cxn modelId="{4A00F15B-8809-479D-90AB-F9B8B4C840C6}" type="presOf" srcId="{22C749DE-92FF-478F-AD62-D71287B98758}" destId="{15C87E78-45EB-40A2-929C-820F049995EF}" srcOrd="0" destOrd="0" presId="urn:microsoft.com/office/officeart/2005/8/layout/cycle6"/>
    <dgm:cxn modelId="{34C39E35-A7B5-4225-B32E-7C7FB1D9EF40}" type="presOf" srcId="{ADE362E2-C7D1-40C3-8C60-3C9BFA88C316}" destId="{3CC784AC-18DD-4DA9-B98A-BE6CE3FC1B3B}" srcOrd="0" destOrd="0" presId="urn:microsoft.com/office/officeart/2005/8/layout/cycle6"/>
    <dgm:cxn modelId="{BBF242ED-01A3-4ABE-9207-C176E9848B4D}" srcId="{B2056ABE-3E07-4009-991D-F0FE74B1A12D}" destId="{9524A615-D0C2-416D-B1E7-0E180CA5BD91}" srcOrd="3" destOrd="0" parTransId="{117C5F42-217A-4636-894D-E2957D6FF310}" sibTransId="{87B2609B-9F1F-42C6-9DC0-72055C04FEC6}"/>
    <dgm:cxn modelId="{C78DC0A8-6D2C-4EA9-B0AB-CE7937A9F16F}" type="presParOf" srcId="{1BA316A5-1E2B-4C73-AA8D-B886A1DF996A}" destId="{0175B8D7-CDD4-4784-8E71-88A028566B0A}" srcOrd="0" destOrd="0" presId="urn:microsoft.com/office/officeart/2005/8/layout/cycle6"/>
    <dgm:cxn modelId="{CCFB5EB4-0183-403F-AFC8-5F1ABA4D7987}" type="presParOf" srcId="{1BA316A5-1E2B-4C73-AA8D-B886A1DF996A}" destId="{3CCB99D5-4D30-4E38-89A2-FD91A149064A}" srcOrd="1" destOrd="0" presId="urn:microsoft.com/office/officeart/2005/8/layout/cycle6"/>
    <dgm:cxn modelId="{D18C5C14-8398-4CCB-9E06-8AB0C1067C02}" type="presParOf" srcId="{1BA316A5-1E2B-4C73-AA8D-B886A1DF996A}" destId="{62D44A66-0231-4432-BECE-A0F4B7BE7C48}" srcOrd="2" destOrd="0" presId="urn:microsoft.com/office/officeart/2005/8/layout/cycle6"/>
    <dgm:cxn modelId="{D188835D-696D-41BA-904B-0F8B287C0A31}" type="presParOf" srcId="{1BA316A5-1E2B-4C73-AA8D-B886A1DF996A}" destId="{15C87E78-45EB-40A2-929C-820F049995EF}" srcOrd="3" destOrd="0" presId="urn:microsoft.com/office/officeart/2005/8/layout/cycle6"/>
    <dgm:cxn modelId="{D8EB2D9C-A4AF-45CF-A948-49DC9C8432B0}" type="presParOf" srcId="{1BA316A5-1E2B-4C73-AA8D-B886A1DF996A}" destId="{77A9162E-9807-47C0-9DA6-C59EED97BC94}" srcOrd="4" destOrd="0" presId="urn:microsoft.com/office/officeart/2005/8/layout/cycle6"/>
    <dgm:cxn modelId="{69546395-45D4-4AEB-A830-0E206B13D58A}" type="presParOf" srcId="{1BA316A5-1E2B-4C73-AA8D-B886A1DF996A}" destId="{3CC784AC-18DD-4DA9-B98A-BE6CE3FC1B3B}" srcOrd="5" destOrd="0" presId="urn:microsoft.com/office/officeart/2005/8/layout/cycle6"/>
    <dgm:cxn modelId="{65AAB120-0797-4995-AD47-CC04D8AFBFDD}" type="presParOf" srcId="{1BA316A5-1E2B-4C73-AA8D-B886A1DF996A}" destId="{FF49DCCA-9043-4DA6-97C1-F29E7E96F4DA}" srcOrd="6" destOrd="0" presId="urn:microsoft.com/office/officeart/2005/8/layout/cycle6"/>
    <dgm:cxn modelId="{73EDEB96-4909-450A-BB3F-E4280DCAE4BD}" type="presParOf" srcId="{1BA316A5-1E2B-4C73-AA8D-B886A1DF996A}" destId="{892E9951-508C-48C7-8B53-FE848A8CF85E}" srcOrd="7" destOrd="0" presId="urn:microsoft.com/office/officeart/2005/8/layout/cycle6"/>
    <dgm:cxn modelId="{56E928F7-1641-46DC-9630-5CC32C68B37B}" type="presParOf" srcId="{1BA316A5-1E2B-4C73-AA8D-B886A1DF996A}" destId="{9FEFF3E3-7039-47E7-B075-1864020CBB00}" srcOrd="8" destOrd="0" presId="urn:microsoft.com/office/officeart/2005/8/layout/cycle6"/>
    <dgm:cxn modelId="{BEE38576-56EC-4371-B0AB-D5FF55A8F924}" type="presParOf" srcId="{1BA316A5-1E2B-4C73-AA8D-B886A1DF996A}" destId="{B3DCFB50-E16B-4E4F-B1AF-1A8B6AF83746}" srcOrd="9" destOrd="0" presId="urn:microsoft.com/office/officeart/2005/8/layout/cycle6"/>
    <dgm:cxn modelId="{B7BE072E-93F8-4119-A1A2-F7C601395974}" type="presParOf" srcId="{1BA316A5-1E2B-4C73-AA8D-B886A1DF996A}" destId="{139F6731-868D-4937-919B-BEAAE0975C19}" srcOrd="10" destOrd="0" presId="urn:microsoft.com/office/officeart/2005/8/layout/cycle6"/>
    <dgm:cxn modelId="{B1CD7E0D-BC04-4766-9507-93B18B19B0C9}" type="presParOf" srcId="{1BA316A5-1E2B-4C73-AA8D-B886A1DF996A}" destId="{EC894777-713A-41DF-BCBA-BD4F2357EB21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5B8D7-CDD4-4784-8E71-88A028566B0A}">
      <dsp:nvSpPr>
        <dsp:cNvPr id="0" name=""/>
        <dsp:cNvSpPr/>
      </dsp:nvSpPr>
      <dsp:spPr>
        <a:xfrm>
          <a:off x="2799596" y="2852"/>
          <a:ext cx="1735087" cy="1127806"/>
        </a:xfrm>
        <a:prstGeom prst="roundRect">
          <a:avLst/>
        </a:prstGeom>
        <a:solidFill>
          <a:srgbClr val="FEFE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90000"/>
                  <a:lumOff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Физическое воспитание</a:t>
          </a:r>
        </a:p>
      </dsp:txBody>
      <dsp:txXfrm>
        <a:off x="2854651" y="57907"/>
        <a:ext cx="1624977" cy="1017696"/>
      </dsp:txXfrm>
    </dsp:sp>
    <dsp:sp modelId="{62D44A66-0231-4432-BECE-A0F4B7BE7C48}">
      <dsp:nvSpPr>
        <dsp:cNvPr id="0" name=""/>
        <dsp:cNvSpPr/>
      </dsp:nvSpPr>
      <dsp:spPr>
        <a:xfrm>
          <a:off x="2601673" y="779833"/>
          <a:ext cx="3724463" cy="3724463"/>
        </a:xfrm>
        <a:custGeom>
          <a:avLst/>
          <a:gdLst/>
          <a:ahLst/>
          <a:cxnLst/>
          <a:rect l="0" t="0" r="0" b="0"/>
          <a:pathLst>
            <a:path>
              <a:moveTo>
                <a:pt x="1952412" y="2184"/>
              </a:moveTo>
              <a:arcTo wR="1862231" hR="1862231" stAng="16366541" swAng="3699631"/>
            </a:path>
          </a:pathLst>
        </a:custGeom>
        <a:noFill/>
        <a:ln w="31750" cap="flat" cmpd="sng" algn="ctr">
          <a:solidFill>
            <a:srgbClr val="FEFEEF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87E78-45EB-40A2-929C-820F049995EF}">
      <dsp:nvSpPr>
        <dsp:cNvPr id="0" name=""/>
        <dsp:cNvSpPr/>
      </dsp:nvSpPr>
      <dsp:spPr>
        <a:xfrm>
          <a:off x="5349757" y="1856044"/>
          <a:ext cx="1735087" cy="1127806"/>
        </a:xfrm>
        <a:prstGeom prst="roundRect">
          <a:avLst/>
        </a:prstGeom>
        <a:solidFill>
          <a:srgbClr val="DAB66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Школьная медицинская служба</a:t>
          </a:r>
        </a:p>
      </dsp:txBody>
      <dsp:txXfrm>
        <a:off x="5404812" y="1911099"/>
        <a:ext cx="1624977" cy="1017696"/>
      </dsp:txXfrm>
    </dsp:sp>
    <dsp:sp modelId="{3CC784AC-18DD-4DA9-B98A-BE6CE3FC1B3B}">
      <dsp:nvSpPr>
        <dsp:cNvPr id="0" name=""/>
        <dsp:cNvSpPr/>
      </dsp:nvSpPr>
      <dsp:spPr>
        <a:xfrm>
          <a:off x="2591915" y="366075"/>
          <a:ext cx="3724463" cy="3724463"/>
        </a:xfrm>
        <a:custGeom>
          <a:avLst/>
          <a:gdLst/>
          <a:ahLst/>
          <a:cxnLst/>
          <a:rect l="0" t="0" r="0" b="0"/>
          <a:pathLst>
            <a:path>
              <a:moveTo>
                <a:pt x="3556187" y="2635808"/>
              </a:moveTo>
              <a:arcTo wR="1862231" hR="1862231" stAng="1472681" swAng="3775485"/>
            </a:path>
          </a:pathLst>
        </a:custGeom>
        <a:noFill/>
        <a:ln w="31750" cap="flat" cmpd="sng" algn="ctr">
          <a:solidFill>
            <a:srgbClr val="DAB66F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49DCCA-9043-4DA6-97C1-F29E7E96F4DA}">
      <dsp:nvSpPr>
        <dsp:cNvPr id="0" name=""/>
        <dsp:cNvSpPr/>
      </dsp:nvSpPr>
      <dsp:spPr>
        <a:xfrm>
          <a:off x="2781520" y="3730360"/>
          <a:ext cx="1735087" cy="1127423"/>
        </a:xfrm>
        <a:prstGeom prst="roundRect">
          <a:avLst/>
        </a:prstGeom>
        <a:solidFill>
          <a:srgbClr val="6A4A3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Служба питания </a:t>
          </a:r>
          <a:endParaRPr lang="ru-RU" sz="14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836556" y="3785396"/>
        <a:ext cx="1625015" cy="1017351"/>
      </dsp:txXfrm>
    </dsp:sp>
    <dsp:sp modelId="{9FEFF3E3-7039-47E7-B075-1864020CBB00}">
      <dsp:nvSpPr>
        <dsp:cNvPr id="0" name=""/>
        <dsp:cNvSpPr/>
      </dsp:nvSpPr>
      <dsp:spPr>
        <a:xfrm>
          <a:off x="1127511" y="357708"/>
          <a:ext cx="3724463" cy="3724463"/>
        </a:xfrm>
        <a:custGeom>
          <a:avLst/>
          <a:gdLst/>
          <a:ahLst/>
          <a:cxnLst/>
          <a:rect l="0" t="0" r="0" b="0"/>
          <a:pathLst>
            <a:path>
              <a:moveTo>
                <a:pt x="1636406" y="3710720"/>
              </a:moveTo>
              <a:arcTo wR="1862231" hR="1862231" stAng="5817910" swAng="3344498"/>
            </a:path>
          </a:pathLst>
        </a:custGeom>
        <a:noFill/>
        <a:ln w="31750" cap="flat" cmpd="sng" algn="ctr">
          <a:solidFill>
            <a:srgbClr val="6A4A3A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CFB50-E16B-4E4F-B1AF-1A8B6AF83746}">
      <dsp:nvSpPr>
        <dsp:cNvPr id="0" name=""/>
        <dsp:cNvSpPr/>
      </dsp:nvSpPr>
      <dsp:spPr>
        <a:xfrm>
          <a:off x="377038" y="1930260"/>
          <a:ext cx="1735087" cy="1127806"/>
        </a:xfrm>
        <a:prstGeom prst="roundRect">
          <a:avLst/>
        </a:prstGeom>
        <a:solidFill>
          <a:schemeClr val="accent3">
            <a:hueOff val="-3600000"/>
            <a:satOff val="-88232"/>
            <a:lumOff val="-96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 Образование в области здоровья</a:t>
          </a:r>
        </a:p>
      </dsp:txBody>
      <dsp:txXfrm>
        <a:off x="432093" y="1985315"/>
        <a:ext cx="1624977" cy="1017696"/>
      </dsp:txXfrm>
    </dsp:sp>
    <dsp:sp modelId="{EC894777-713A-41DF-BCBA-BD4F2357EB21}">
      <dsp:nvSpPr>
        <dsp:cNvPr id="0" name=""/>
        <dsp:cNvSpPr/>
      </dsp:nvSpPr>
      <dsp:spPr>
        <a:xfrm>
          <a:off x="1159045" y="767936"/>
          <a:ext cx="3724463" cy="3724463"/>
        </a:xfrm>
        <a:custGeom>
          <a:avLst/>
          <a:gdLst/>
          <a:ahLst/>
          <a:cxnLst/>
          <a:rect l="0" t="0" r="0" b="0"/>
          <a:pathLst>
            <a:path>
              <a:moveTo>
                <a:pt x="143736" y="1144820"/>
              </a:moveTo>
              <a:arcTo wR="1862231" hR="1862231" stAng="12159529" swAng="3595327"/>
            </a:path>
          </a:pathLst>
        </a:custGeom>
        <a:noFill/>
        <a:ln w="3175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5B8D7-CDD4-4784-8E71-88A028566B0A}">
      <dsp:nvSpPr>
        <dsp:cNvPr id="0" name=""/>
        <dsp:cNvSpPr/>
      </dsp:nvSpPr>
      <dsp:spPr>
        <a:xfrm>
          <a:off x="2752558" y="2852"/>
          <a:ext cx="1829163" cy="1127806"/>
        </a:xfrm>
        <a:prstGeom prst="roundRect">
          <a:avLst/>
        </a:prstGeom>
        <a:solidFill>
          <a:srgbClr val="FEFE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90000"/>
                  <a:lumOff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Консультативная служба</a:t>
          </a:r>
        </a:p>
      </dsp:txBody>
      <dsp:txXfrm>
        <a:off x="2807613" y="57907"/>
        <a:ext cx="1719053" cy="1017696"/>
      </dsp:txXfrm>
    </dsp:sp>
    <dsp:sp modelId="{62D44A66-0231-4432-BECE-A0F4B7BE7C48}">
      <dsp:nvSpPr>
        <dsp:cNvPr id="0" name=""/>
        <dsp:cNvSpPr/>
      </dsp:nvSpPr>
      <dsp:spPr>
        <a:xfrm>
          <a:off x="2613025" y="803768"/>
          <a:ext cx="3724463" cy="3724463"/>
        </a:xfrm>
        <a:custGeom>
          <a:avLst/>
          <a:gdLst/>
          <a:ahLst/>
          <a:cxnLst/>
          <a:rect l="0" t="0" r="0" b="0"/>
          <a:pathLst>
            <a:path>
              <a:moveTo>
                <a:pt x="1987546" y="4221"/>
              </a:moveTo>
              <a:arcTo wR="1862231" hR="1862231" stAng="16431510" swAng="3586744"/>
            </a:path>
          </a:pathLst>
        </a:custGeom>
        <a:noFill/>
        <a:ln w="31750" cap="flat" cmpd="sng" algn="ctr">
          <a:solidFill>
            <a:srgbClr val="FEFEEF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87E78-45EB-40A2-929C-820F049995EF}">
      <dsp:nvSpPr>
        <dsp:cNvPr id="0" name=""/>
        <dsp:cNvSpPr/>
      </dsp:nvSpPr>
      <dsp:spPr>
        <a:xfrm>
          <a:off x="5349757" y="1856044"/>
          <a:ext cx="1735087" cy="1127806"/>
        </a:xfrm>
        <a:prstGeom prst="roundRect">
          <a:avLst/>
        </a:prstGeom>
        <a:solidFill>
          <a:srgbClr val="DAB66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Здоровая среда школы</a:t>
          </a:r>
        </a:p>
      </dsp:txBody>
      <dsp:txXfrm>
        <a:off x="5404812" y="1911099"/>
        <a:ext cx="1624977" cy="1017696"/>
      </dsp:txXfrm>
    </dsp:sp>
    <dsp:sp modelId="{3CC784AC-18DD-4DA9-B98A-BE6CE3FC1B3B}">
      <dsp:nvSpPr>
        <dsp:cNvPr id="0" name=""/>
        <dsp:cNvSpPr/>
      </dsp:nvSpPr>
      <dsp:spPr>
        <a:xfrm>
          <a:off x="2625361" y="294828"/>
          <a:ext cx="3724463" cy="3724463"/>
        </a:xfrm>
        <a:custGeom>
          <a:avLst/>
          <a:gdLst/>
          <a:ahLst/>
          <a:cxnLst/>
          <a:rect l="0" t="0" r="0" b="0"/>
          <a:pathLst>
            <a:path>
              <a:moveTo>
                <a:pt x="3522698" y="2705296"/>
              </a:moveTo>
              <a:arcTo wR="1862231" hR="1862231" stAng="1615089" swAng="3444197"/>
            </a:path>
          </a:pathLst>
        </a:custGeom>
        <a:noFill/>
        <a:ln w="31750" cap="flat" cmpd="sng" algn="ctr">
          <a:solidFill>
            <a:srgbClr val="DAB66F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49DCCA-9043-4DA6-97C1-F29E7E96F4DA}">
      <dsp:nvSpPr>
        <dsp:cNvPr id="0" name=""/>
        <dsp:cNvSpPr/>
      </dsp:nvSpPr>
      <dsp:spPr>
        <a:xfrm>
          <a:off x="2644397" y="3730360"/>
          <a:ext cx="2009335" cy="1127423"/>
        </a:xfrm>
        <a:prstGeom prst="roundRect">
          <a:avLst/>
        </a:prstGeom>
        <a:solidFill>
          <a:srgbClr val="6A4A3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Работа с родителями и общественностью </a:t>
          </a:r>
          <a:endParaRPr lang="ru-RU" sz="14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699433" y="3785396"/>
        <a:ext cx="1899263" cy="1017351"/>
      </dsp:txXfrm>
    </dsp:sp>
    <dsp:sp modelId="{9FEFF3E3-7039-47E7-B075-1864020CBB00}">
      <dsp:nvSpPr>
        <dsp:cNvPr id="0" name=""/>
        <dsp:cNvSpPr/>
      </dsp:nvSpPr>
      <dsp:spPr>
        <a:xfrm>
          <a:off x="1091731" y="290198"/>
          <a:ext cx="3724463" cy="3724463"/>
        </a:xfrm>
        <a:custGeom>
          <a:avLst/>
          <a:gdLst/>
          <a:ahLst/>
          <a:cxnLst/>
          <a:rect l="0" t="0" r="0" b="0"/>
          <a:pathLst>
            <a:path>
              <a:moveTo>
                <a:pt x="1536770" y="3695802"/>
              </a:moveTo>
              <a:arcTo wR="1862231" hR="1862231" stAng="6003915" swAng="3020374"/>
            </a:path>
          </a:pathLst>
        </a:custGeom>
        <a:noFill/>
        <a:ln w="31750" cap="flat" cmpd="sng" algn="ctr">
          <a:solidFill>
            <a:srgbClr val="6A4A3A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CFB50-E16B-4E4F-B1AF-1A8B6AF83746}">
      <dsp:nvSpPr>
        <dsp:cNvPr id="0" name=""/>
        <dsp:cNvSpPr/>
      </dsp:nvSpPr>
      <dsp:spPr>
        <a:xfrm>
          <a:off x="377038" y="1930260"/>
          <a:ext cx="1735087" cy="1127806"/>
        </a:xfrm>
        <a:prstGeom prst="roundRect">
          <a:avLst/>
        </a:prstGeom>
        <a:solidFill>
          <a:schemeClr val="accent3">
            <a:hueOff val="-3600000"/>
            <a:satOff val="-88232"/>
            <a:lumOff val="-96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 Служба здоровья персонала </a:t>
          </a:r>
          <a:endParaRPr lang="ru-RU" sz="1400" b="1" kern="1200" dirty="0" smtClean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32093" y="1985315"/>
        <a:ext cx="1624977" cy="1017696"/>
      </dsp:txXfrm>
    </dsp:sp>
    <dsp:sp modelId="{EC894777-713A-41DF-BCBA-BD4F2357EB21}">
      <dsp:nvSpPr>
        <dsp:cNvPr id="0" name=""/>
        <dsp:cNvSpPr/>
      </dsp:nvSpPr>
      <dsp:spPr>
        <a:xfrm>
          <a:off x="1150543" y="788543"/>
          <a:ext cx="3724463" cy="3724463"/>
        </a:xfrm>
        <a:custGeom>
          <a:avLst/>
          <a:gdLst/>
          <a:ahLst/>
          <a:cxnLst/>
          <a:rect l="0" t="0" r="0" b="0"/>
          <a:pathLst>
            <a:path>
              <a:moveTo>
                <a:pt x="152237" y="1124786"/>
              </a:moveTo>
              <a:arcTo wR="1862231" hR="1862231" stAng="12199704" swAng="3484385"/>
            </a:path>
          </a:pathLst>
        </a:custGeom>
        <a:noFill/>
        <a:ln w="3175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29FC499-23B9-45E3-B482-CFF4F5019B4B}" type="datetimeFigureOut">
              <a:rPr lang="ru-RU"/>
              <a:pPr>
                <a:defRPr/>
              </a:pPr>
              <a:t>12.04.2017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4FAA46-4BC4-4E7B-B222-7131CFF3DD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427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6714F8-7417-45E3-9EF4-D0CFEC7AA68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BBB50A-1EA1-4D52-8379-619D7DF318E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D0F938-9A28-4113-955C-3BA7EBBCEA1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D0F938-9A28-4113-955C-3BA7EBBCEA1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4FAA46-4BC4-4E7B-B222-7131CFF3DD5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41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4EBE90-D10E-4577-A428-9C2EC48CC8D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5F76844-6748-487C-8088-867A61EC41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D1319FD-1F66-4602-8B59-3F4731C1CB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957C9D-508B-44BA-BE78-5AEEA2542B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13F8A7-57DA-4E37-B693-0453F1DAB6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0C727F-C39F-4303-9D69-6F60C1B2B5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F8BBC83-D6DA-41C3-AA73-49C63F8053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0BBC3D-17A9-4FC6-A592-3E6D6D9D98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C6476E-1479-447C-A962-23CB5EDD71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A07A760-AD42-4FD8-B437-72CF8F009C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5163615-2958-4E4D-84EC-C0D75CD59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1529B7B-D85C-47C1-94A9-D4C94ACA38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CAF3C32-4C0E-4AF0-AB7C-FE590B880C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5299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28" name="Picture 4" descr="minispir"/>
          <p:cNvPicPr>
            <a:picLocks noChangeAspect="1" noChangeArrowheads="1"/>
          </p:cNvPicPr>
          <p:nvPr/>
        </p:nvPicPr>
        <p:blipFill>
          <a:blip r:embed="rId14" cstate="print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minispir"/>
          <p:cNvPicPr>
            <a:picLocks noChangeAspect="1" noChangeArrowheads="1"/>
          </p:cNvPicPr>
          <p:nvPr/>
        </p:nvPicPr>
        <p:blipFill>
          <a:blip r:embed="rId14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F31A2CF-76EF-48C8-914F-C9D8F49BB3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med">
    <p:pull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1259632" y="620688"/>
            <a:ext cx="7386017" cy="2448272"/>
          </a:xfrm>
        </p:spPr>
        <p:txBody>
          <a:bodyPr/>
          <a:lstStyle/>
          <a:p>
            <a:r>
              <a:rPr lang="ru-RU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 </a:t>
            </a:r>
            <a:r>
              <a:rPr lang="ru-RU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внутриведомственного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 межведомственного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взаимодействия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при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реализации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программы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здоровьесбережения в школе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941168"/>
            <a:ext cx="3384376" cy="1004714"/>
          </a:xfrm>
        </p:spPr>
        <p:txBody>
          <a:bodyPr/>
          <a:lstStyle/>
          <a:p>
            <a:pPr algn="r"/>
            <a:r>
              <a:rPr lang="ru-RU" sz="16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Заместитель директора </a:t>
            </a:r>
          </a:p>
          <a:p>
            <a:pPr algn="r"/>
            <a:r>
              <a:rPr lang="ru-RU" sz="16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УВР  «СОШ№13»</a:t>
            </a:r>
          </a:p>
          <a:p>
            <a:pPr algn="r"/>
            <a:r>
              <a:rPr lang="ru-RU" sz="16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Щукина И.М.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68960"/>
            <a:ext cx="410445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Ключевые проблемы здоровьясбережения</a:t>
            </a:r>
            <a:b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школе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Склонность родителей недооценивать роль семьи в развитии заболеваний (лишь 3% – 7% опрошенных родителей признают факт влияния семьи на развитие основных патологий, имеющихся у их детей)</a:t>
            </a:r>
          </a:p>
          <a:p>
            <a:pPr marL="0" indent="0">
              <a:buNone/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По мере взросления ребёнка внешний контроль соблюдения правил здоровьесбережения ослабевает, что при несформированности навыков может привести к усилению воздействия на ребёнка негативных факторов среды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C727F-C39F-4303-9D69-6F60C1B2B569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3501008"/>
            <a:ext cx="7200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Слабая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коммуникация участников образовательного процесса – как внутри общеобразовательных учреждений, так и в контексте взаимодействия с внешней средой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4509120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 Работа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медицинского работника «по совместительству» существенно ограничивает его возможности по формированию и реализации полноценной медицинской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деятельности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5517233"/>
            <a:ext cx="655272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5. Слабая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система охраны здоровья персонала образовательной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5340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400" b="1" kern="1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Принципы реализации концепции здоровьясбережения</a:t>
            </a:r>
            <a:endParaRPr lang="ru-RU" sz="2400" b="1" kern="12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Комплексный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подход к проблемам: 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>
              <a:buNone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для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организации мероприятий в рамках 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>
              <a:buNone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Концепции 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привлекаются внешние и 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>
              <a:buNone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внутренние 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специалисты для достижения 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>
              <a:buNone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оптимального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результата (решение 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>
              <a:buNone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проблемы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на основе междисциплинарного 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>
              <a:buNone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подхода). </a:t>
            </a:r>
          </a:p>
          <a:p>
            <a:pPr marL="0" lvl="0" indent="0">
              <a:buNone/>
            </a:pP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C727F-C39F-4303-9D69-6F60C1B2B56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68463"/>
            <a:ext cx="2268512" cy="208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D:\Оля\фото 1 класс\P10100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34563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54219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Динамика «Участие родителей в образовательном процессе»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85770415"/>
              </p:ext>
            </p:extLst>
          </p:nvPr>
        </p:nvGraphicFramePr>
        <p:xfrm>
          <a:off x="971600" y="2204864"/>
          <a:ext cx="777686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4473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C727F-C39F-4303-9D69-6F60C1B2B56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72816"/>
            <a:ext cx="7620000" cy="441270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Опора на положительный опыт работы школы (использование внутренних ресурсов организации):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Реализации проектов по здоровьесбережению 2012-2016гг;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Реализация Программы духовно-нравственного воспитания и развития учащихся более десяти лет;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Реализация Программы развития школы 2012-2017гг;</a:t>
            </a:r>
          </a:p>
          <a:p>
            <a:pPr marL="0" indent="0">
              <a:buNone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33056"/>
            <a:ext cx="259228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35696" y="764705"/>
            <a:ext cx="5796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Принципы реализации концепции здоровьясбережения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61048"/>
            <a:ext cx="289832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2169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C727F-C39F-4303-9D69-6F60C1B2B569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72816"/>
            <a:ext cx="7620000" cy="441270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Эффективная организация учебного процесса: методы и формы организации учебного процесса должны соответствовать возрастным особенностям ребенка.</a:t>
            </a:r>
          </a:p>
          <a:p>
            <a:pPr marL="0" indent="0">
              <a:buNone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764705"/>
            <a:ext cx="5796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Принципы реализации концепции здоровьясбережения</a:t>
            </a:r>
            <a:endParaRPr lang="ru-RU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666" y="3068960"/>
            <a:ext cx="31683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2" descr="http://daina-vova.ru/photos/detskie-fizminutki-dlya-glaz-muzykalnye-31114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62089"/>
            <a:ext cx="3096344" cy="288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1637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C727F-C39F-4303-9D69-6F60C1B2B569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72816"/>
            <a:ext cx="7620000" cy="441270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4. Активные формы работы  </a:t>
            </a:r>
            <a:r>
              <a:rPr lang="ru-RU" sz="2000" dirty="0"/>
              <a:t>с родителями, учащимися: </a:t>
            </a:r>
            <a:r>
              <a:rPr lang="ru-RU" sz="2000" dirty="0" smtClean="0"/>
              <a:t> просвещение</a:t>
            </a:r>
            <a:r>
              <a:rPr lang="ru-RU" sz="2000" dirty="0"/>
              <a:t>, тренинги, привлечение родительской и школьной общественности к реализации </a:t>
            </a:r>
            <a:r>
              <a:rPr lang="ru-RU" sz="2000" dirty="0" smtClean="0"/>
              <a:t>Программы здоровья, </a:t>
            </a:r>
            <a:r>
              <a:rPr lang="ru-RU" sz="2000" dirty="0"/>
              <a:t>решение проблем здоровья на родительском Совете, Совете школы, </a:t>
            </a:r>
            <a:r>
              <a:rPr lang="ru-RU" sz="2000" dirty="0" smtClean="0"/>
              <a:t> организация разновозрастных занятий, выполнение проектов и исследований  </a:t>
            </a:r>
            <a:r>
              <a:rPr lang="ru-RU" sz="2000" dirty="0"/>
              <a:t>по </a:t>
            </a:r>
            <a:r>
              <a:rPr lang="ru-RU" sz="2000" dirty="0" smtClean="0"/>
              <a:t>теме  «Здоровье» </a:t>
            </a:r>
            <a:r>
              <a:rPr lang="ru-RU" sz="2000" dirty="0"/>
              <a:t>с участием педагогов, учащихся, </a:t>
            </a:r>
            <a:r>
              <a:rPr lang="ru-RU" sz="2000" dirty="0" smtClean="0"/>
              <a:t>родителей, работа учащихся с</a:t>
            </a:r>
          </a:p>
          <a:p>
            <a:pPr marL="0" indent="0">
              <a:buNone/>
            </a:pPr>
            <a:r>
              <a:rPr lang="ru-RU" sz="2000" dirty="0" smtClean="0"/>
              <a:t>Портфолио  и т.д.</a:t>
            </a:r>
            <a:endParaRPr lang="ru-RU" sz="2000" dirty="0"/>
          </a:p>
          <a:p>
            <a:pPr marL="0" indent="0">
              <a:buNone/>
            </a:pP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764705"/>
            <a:ext cx="5796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Принципы реализации концепции здоровьясбережения</a:t>
            </a:r>
            <a:endParaRPr lang="ru-RU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05064"/>
            <a:ext cx="381642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1471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Проект педагогов «Здоровый образ жизни» 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C727F-C39F-4303-9D69-6F60C1B2B56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360040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52600"/>
            <a:ext cx="3816424" cy="434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7166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C727F-C39F-4303-9D69-6F60C1B2B569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72816"/>
            <a:ext cx="7620000" cy="441270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5. Формирование </a:t>
            </a:r>
            <a:r>
              <a:rPr lang="ru-RU" sz="2000" dirty="0"/>
              <a:t>медицинской и правой грамотности всех участников образовательного процесса на основе внутришкольного и межведомственного </a:t>
            </a:r>
            <a:r>
              <a:rPr lang="ru-RU" sz="2000" dirty="0" smtClean="0"/>
              <a:t>взаимодействия.</a:t>
            </a:r>
          </a:p>
          <a:p>
            <a:pPr marL="0" indent="0">
              <a:buNone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6. </a:t>
            </a:r>
            <a:r>
              <a:rPr lang="ru-RU" sz="2000" dirty="0"/>
              <a:t>Р</a:t>
            </a:r>
            <a:r>
              <a:rPr lang="ru-RU" sz="2000" dirty="0" smtClean="0"/>
              <a:t>асширение взаимодействия </a:t>
            </a:r>
            <a:r>
              <a:rPr lang="ru-RU" sz="2000" dirty="0"/>
              <a:t>с социальной сферой.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7. Проведение </a:t>
            </a:r>
            <a:r>
              <a:rPr lang="ru-RU" sz="2000" dirty="0"/>
              <a:t>профилактических мероприятий для педагогов. 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764705"/>
            <a:ext cx="5796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Принципы реализации концепции </a:t>
            </a:r>
            <a:r>
              <a:rPr lang="ru-RU" sz="2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здоровьесбережения</a:t>
            </a:r>
            <a:endParaRPr lang="ru-RU" sz="2400" dirty="0"/>
          </a:p>
        </p:txBody>
      </p:sp>
      <p:pic>
        <p:nvPicPr>
          <p:cNvPr id="10242" name="Picture 2" descr="http://www.vesti.az/upload/images/news/2017/january/14/big/5ca18d6a67a800e059249bff749034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61048"/>
            <a:ext cx="273630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eclipart.com/gimg/D2811208EEC741FB/15117360-Young-cute-nurse-welcoming-patient-with-a-smile-on-a-speech-bubble-background--Stock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61048"/>
            <a:ext cx="2779893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712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C727F-C39F-4303-9D69-6F60C1B2B569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72816"/>
            <a:ext cx="7620000" cy="441270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000" dirty="0" smtClean="0"/>
              <a:t>Наличие концепции школы о приверженности содействия укрепления здоровья.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 Наличие среды для реализации Программы здоровьесбережения.</a:t>
            </a:r>
            <a:endParaRPr lang="ru-RU" sz="2000" dirty="0"/>
          </a:p>
          <a:p>
            <a:pPr marL="457200" indent="-457200">
              <a:buAutoNum type="arabicPeriod"/>
            </a:pPr>
            <a:r>
              <a:rPr lang="ru-RU" sz="2000" dirty="0" smtClean="0"/>
              <a:t>Мониторинговые исследования. Создание базы данных по здоровью.</a:t>
            </a:r>
          </a:p>
          <a:p>
            <a:pPr marL="0" indent="0">
              <a:buNone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    </a:t>
            </a:r>
            <a:r>
              <a:rPr lang="ru-RU" sz="2000" dirty="0" smtClean="0"/>
              <a:t>Оценка удовлетворённости всех участников образовательного процесса. </a:t>
            </a:r>
          </a:p>
          <a:p>
            <a:pPr marL="0" indent="0">
              <a:buNone/>
            </a:pPr>
            <a:r>
              <a:rPr lang="ru-RU" sz="2000" dirty="0"/>
              <a:t>5</a:t>
            </a:r>
            <a:r>
              <a:rPr lang="ru-RU" sz="2000" dirty="0" smtClean="0"/>
              <a:t>.     Включение критериев оценки </a:t>
            </a:r>
          </a:p>
          <a:p>
            <a:pPr marL="0" indent="0">
              <a:buNone/>
            </a:pPr>
            <a:r>
              <a:rPr lang="ru-RU" sz="2000" dirty="0"/>
              <a:t>з</a:t>
            </a:r>
            <a:r>
              <a:rPr lang="ru-RU" sz="2000" dirty="0" smtClean="0"/>
              <a:t>доровьесбережение в показатели </a:t>
            </a:r>
          </a:p>
          <a:p>
            <a:pPr marL="0" indent="0">
              <a:buNone/>
            </a:pPr>
            <a:r>
              <a:rPr lang="ru-RU" sz="2000" dirty="0" smtClean="0"/>
              <a:t>эффективности работы школы.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764705"/>
            <a:ext cx="5796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Система оценки результатов</a:t>
            </a:r>
            <a:endParaRPr lang="ru-RU" sz="2400" dirty="0"/>
          </a:p>
        </p:txBody>
      </p:sp>
      <p:pic>
        <p:nvPicPr>
          <p:cNvPr id="11268" name="Picture 4" descr="http://obrazovanie.belomorsk-mo.ru/images/13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4293096"/>
            <a:ext cx="2592289" cy="190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1742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C727F-C39F-4303-9D69-6F60C1B2B569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7620000" cy="455672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1. </a:t>
            </a:r>
            <a:r>
              <a:rPr lang="ru-RU" sz="2000" dirty="0"/>
              <a:t>Пассивность, занятость родителей, отсутствие времени и мотивации на коммуникацию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000" dirty="0"/>
              <a:t>Ограниченные возможности педагогов и </a:t>
            </a:r>
            <a:r>
              <a:rPr lang="ru-RU" sz="2000" dirty="0" smtClean="0"/>
              <a:t>учителей. </a:t>
            </a:r>
          </a:p>
          <a:p>
            <a:pPr marL="0" indent="0">
              <a:buNone/>
            </a:pPr>
            <a:r>
              <a:rPr lang="ru-RU" sz="2000" dirty="0" smtClean="0"/>
              <a:t>3.</a:t>
            </a:r>
            <a:r>
              <a:rPr lang="ru-RU" sz="2000" dirty="0"/>
              <a:t> Работа медицинского работника «на полной ставке» теоретически ограничит ряд специфичных медицинской профессии возможностей, в частности возможность повышения </a:t>
            </a:r>
            <a:r>
              <a:rPr lang="ru-RU" sz="2000" dirty="0" smtClean="0"/>
              <a:t>квалификации.</a:t>
            </a:r>
          </a:p>
          <a:p>
            <a:pPr marL="0" indent="0">
              <a:buNone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</a:t>
            </a:r>
            <a:r>
              <a:rPr lang="ru-RU" sz="2000" dirty="0"/>
              <a:t> Нежелание персонала выполнять дополнительные функции, консерватизм, нигилизм </a:t>
            </a:r>
            <a:r>
              <a:rPr lang="ru-RU" sz="2000" dirty="0" smtClean="0"/>
              <a:t>педагогов.</a:t>
            </a:r>
          </a:p>
          <a:p>
            <a:pPr marL="0" indent="0">
              <a:buNone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5. Отсутствие обратной связей в работе специалистов.</a:t>
            </a:r>
          </a:p>
          <a:p>
            <a:pPr marL="0" indent="0">
              <a:buNone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6. Слабая организация преемственности в работе специалистов.</a:t>
            </a:r>
          </a:p>
          <a:p>
            <a:pPr marL="0" indent="0">
              <a:buNone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7. Проблема кадров в образовательной организации.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764705"/>
            <a:ext cx="5796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Риски</a:t>
            </a:r>
            <a:endParaRPr lang="ru-RU" sz="2400" dirty="0"/>
          </a:p>
        </p:txBody>
      </p:sp>
      <p:pic>
        <p:nvPicPr>
          <p:cNvPr id="12290" name="Picture 2" descr="http://elbuz.com/image/data/eg_products/news/riski_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2656"/>
            <a:ext cx="231422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0791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066800" y="116632"/>
            <a:ext cx="7620000" cy="1407368"/>
          </a:xfrm>
        </p:spPr>
        <p:txBody>
          <a:bodyPr/>
          <a:lstStyle/>
          <a:p>
            <a:r>
              <a:rPr lang="ru-RU" sz="2800" b="1" u="sng" dirty="0">
                <a:latin typeface="Arial" charset="0"/>
                <a:cs typeface="Arial" charset="0"/>
              </a:rPr>
              <a:t/>
            </a:r>
            <a:br>
              <a:rPr lang="ru-RU" sz="2800" b="1" u="sng" dirty="0">
                <a:latin typeface="Arial" charset="0"/>
                <a:cs typeface="Arial" charset="0"/>
              </a:rPr>
            </a:b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Цель </a:t>
            </a:r>
            <a:r>
              <a:rPr lang="ru-RU" sz="2400" b="1" dirty="0" smtClean="0"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3" name="Содержимое 2"/>
          <p:cNvGrpSpPr>
            <a:grpSpLocks noGrp="1"/>
          </p:cNvGrpSpPr>
          <p:nvPr/>
        </p:nvGrpSpPr>
        <p:grpSpPr bwMode="auto">
          <a:xfrm>
            <a:off x="1712044" y="692697"/>
            <a:ext cx="5812284" cy="3384376"/>
            <a:chOff x="979" y="843"/>
            <a:chExt cx="3034" cy="2271"/>
          </a:xfrm>
        </p:grpSpPr>
        <p:pic>
          <p:nvPicPr>
            <p:cNvPr id="15363" name="Содержимое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9" y="1475"/>
              <a:ext cx="3034" cy="1639"/>
            </a:xfrm>
            <a:prstGeom prst="rect">
              <a:avLst/>
            </a:prstGeom>
            <a:noFill/>
          </p:spPr>
        </p:pic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>
              <a:off x="990" y="843"/>
              <a:ext cx="3015" cy="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 eaLnBrk="0" hangingPunct="0">
                <a:spcBef>
                  <a:spcPct val="20000"/>
                </a:spcBef>
              </a:pPr>
              <a:endParaRPr lang="ru-RU" sz="2400" dirty="0" smtClean="0">
                <a:solidFill>
                  <a:srgbClr val="4C2B09"/>
                </a:solidFill>
                <a:cs typeface="Arial" charset="0"/>
              </a:endParaRPr>
            </a:p>
            <a:p>
              <a:pPr algn="ctr" eaLnBrk="0" hangingPunct="0">
                <a:spcBef>
                  <a:spcPct val="20000"/>
                </a:spcBef>
              </a:pPr>
              <a:endParaRPr lang="ru-RU" sz="2400" dirty="0">
                <a:solidFill>
                  <a:srgbClr val="4C2B09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712044" y="1916832"/>
            <a:ext cx="51459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endParaRPr lang="ru-RU" sz="2000" dirty="0"/>
          </a:p>
          <a:p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http://www.asociaciabozp.sk/wp-content/uploads/2016/09/Servic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044" y="4221088"/>
            <a:ext cx="5796905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3116" y="1720840"/>
            <a:ext cx="60072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Формирование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знаний, установок, личностных ориентиров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обучающихся, их родителей и педагогов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, обеспечивающих сохранение и укрепление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физического и психологического здоровья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как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одного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из ценностных составляющих, способствующих познавательному и эмоциональному развитию ребенка, достижению планируемых результатов освоения программ общего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образования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425" y="404665"/>
            <a:ext cx="7705725" cy="1080119"/>
          </a:xfrm>
          <a:prstGeom prst="rect">
            <a:avLst/>
          </a:prstGeom>
          <a:noFill/>
        </p:spPr>
      </p:pic>
      <p:pic>
        <p:nvPicPr>
          <p:cNvPr id="13314" name="Picture 2" descr="http://buduzdorov.net/wp-content/uploads/bigstock_family_people_health_services_95154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14401"/>
            <a:ext cx="7056784" cy="463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Задачи</a:t>
            </a:r>
            <a:r>
              <a:rPr lang="ru-RU" sz="2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412776"/>
            <a:ext cx="7620000" cy="4454624"/>
          </a:xfrm>
        </p:spPr>
        <p:txBody>
          <a:bodyPr/>
          <a:lstStyle/>
          <a:p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Сформировать </a:t>
            </a: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у обучающихся представление о позитивных и негативных факторах, влияющих на здоровье, об основных компонентах культуры здоровья и здорового образа жизни </a:t>
            </a:r>
            <a:endParaRPr lang="ru-RU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Дать </a:t>
            </a: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участникам образовательного процесса представление о негативных факторах риска здоровью детей, о причинах возникновения зависимостей от психоактивных веществ, их пагубном влиянии на здоровье. </a:t>
            </a:r>
          </a:p>
          <a:p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Ввести </a:t>
            </a: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в повседневную практику здоровьесберегающие технологии обучения и оздоравливающие методики коррекции и укрепления здоровья.</a:t>
            </a:r>
          </a:p>
          <a:p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Организовать </a:t>
            </a: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учебную и внеучебную деятельность обучающихся, направленную на повышение эффективности учебного процесса, с учетом снижения чрезмерного функционального напряжения и утомления. </a:t>
            </a:r>
          </a:p>
          <a:p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Организовать </a:t>
            </a: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мониторинг психологического, физического, социального здоровья обучающихся. </a:t>
            </a:r>
          </a:p>
          <a:p>
            <a:pPr marL="0" lvl="0" indent="0">
              <a:buNone/>
            </a:pPr>
            <a:r>
              <a:rPr lang="ru-RU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ru-RU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C727F-C39F-4303-9D69-6F60C1B2B56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3287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49638" y="2724150"/>
            <a:ext cx="3048000" cy="2706688"/>
          </a:xfr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07583484"/>
              </p:ext>
            </p:extLst>
          </p:nvPr>
        </p:nvGraphicFramePr>
        <p:xfrm>
          <a:off x="1214414" y="1643050"/>
          <a:ext cx="733428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5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Восьмикомпонентная модель комплексной программы здоровья</a:t>
            </a:r>
          </a:p>
        </p:txBody>
      </p:sp>
      <p:pic>
        <p:nvPicPr>
          <p:cNvPr id="2050" name="Picture 2" descr="http://doroga-domoi.ru/images/articles/kak-obespechit-fizichesk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52936"/>
            <a:ext cx="302433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49638" y="2724150"/>
            <a:ext cx="3048000" cy="2706688"/>
          </a:xfr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6691447"/>
              </p:ext>
            </p:extLst>
          </p:nvPr>
        </p:nvGraphicFramePr>
        <p:xfrm>
          <a:off x="1214414" y="1643050"/>
          <a:ext cx="733428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5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Восьмикомпонентная модель комплексной программы здоровья</a:t>
            </a:r>
          </a:p>
        </p:txBody>
      </p:sp>
      <p:pic>
        <p:nvPicPr>
          <p:cNvPr id="2050" name="Picture 2" descr="http://doroga-domoi.ru/images/articles/kak-obespechit-fizichesk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52936"/>
            <a:ext cx="316835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1961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Общий 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алгоритм работы по здоровьесбережения с обучающимися </a:t>
            </a:r>
            <a:b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 образовательной организации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b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C727F-C39F-4303-9D69-6F60C1B2B56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62473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0578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Этапы 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работы по здоровьесбережения с обучающимися</a:t>
            </a:r>
            <a:b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 образовательной организации</a:t>
            </a:r>
            <a:b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C727F-C39F-4303-9D69-6F60C1B2B56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626469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493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 внутреннего взаимодействия в школе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C727F-C39F-4303-9D69-6F60C1B2B56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</a:pP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</a:pPr>
            <a:endParaRPr lang="ru-RU" altLang="ru-RU" sz="2000" smtClean="0"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</a:pPr>
            <a:endParaRPr lang="ru-RU" altLang="ru-RU" sz="2000" smtClean="0"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</a:pPr>
            <a:endParaRPr lang="ru-RU" altLang="ru-RU" sz="2000" smtClean="0">
              <a:cs typeface="Times New Roman" pitchFamily="18" charset="0"/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</a:pP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80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295400"/>
            <a:ext cx="799941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750" y="1655763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</a:pP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</a:pPr>
            <a:endParaRPr lang="ru-RU" altLang="ru-RU" sz="2000" smtClean="0"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</a:pPr>
            <a:endParaRPr lang="ru-RU" altLang="ru-RU" sz="2000" smtClean="0"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</a:pPr>
            <a:endParaRPr lang="ru-RU" altLang="ru-RU" sz="2000" smtClean="0">
              <a:cs typeface="Times New Roman" pitchFamily="18" charset="0"/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</a:pP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80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447800"/>
            <a:ext cx="799941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8462" y="1690688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</a:pP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</a:pPr>
            <a:endParaRPr lang="ru-RU" altLang="ru-RU" sz="2000" smtClean="0"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</a:pPr>
            <a:endParaRPr lang="ru-RU" altLang="ru-RU" sz="2000" smtClean="0"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</a:pPr>
            <a:endParaRPr lang="ru-RU" altLang="ru-RU" sz="2000" smtClean="0">
              <a:cs typeface="Times New Roman" pitchFamily="18" charset="0"/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</a:pP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800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57" y="1447800"/>
            <a:ext cx="749714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434900" y="2010844"/>
            <a:ext cx="2082999" cy="9823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 lIns="71323" tIns="35662" rIns="71323" bIns="35662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Совет профилактики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148065" y="2010844"/>
            <a:ext cx="2240160" cy="9823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 lIns="71323" tIns="35662" rIns="71323" bIns="35662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Административный совет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385888" y="3824288"/>
            <a:ext cx="2132011" cy="828848"/>
          </a:xfrm>
          <a:prstGeom prst="rect">
            <a:avLst/>
          </a:prstGeom>
          <a:solidFill>
            <a:srgbClr val="FFFFFF">
              <a:alpha val="45882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1323" tIns="35662" rIns="71323" bIns="35662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Творческая группа педагогов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148065" y="3824287"/>
            <a:ext cx="2240160" cy="8288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ECFF">
                    <a:alpha val="43137"/>
                  </a:srgbClr>
                </a:solidFill>
              </a14:hiddenFill>
            </a:ext>
          </a:extLst>
        </p:spPr>
        <p:txBody>
          <a:bodyPr lIns="71323" tIns="35662" rIns="71323" bIns="35662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Школьное и родительское самоуправление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987675" y="4797424"/>
            <a:ext cx="2880469" cy="1069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FF">
                    <a:alpha val="65097"/>
                  </a:srgbClr>
                </a:solidFill>
              </a14:hiddenFill>
            </a:ext>
          </a:extLst>
        </p:spPr>
        <p:txBody>
          <a:bodyPr lIns="71323" tIns="35662" rIns="71323" bIns="35662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Куратор направления работы по здоровьесбережению 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517899" y="2993234"/>
            <a:ext cx="1630166" cy="8310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FF">
                    <a:alpha val="65097"/>
                  </a:srgbClr>
                </a:solidFill>
              </a14:hiddenFill>
            </a:ext>
          </a:extLst>
        </p:spPr>
        <p:txBody>
          <a:bodyPr lIns="71323" tIns="35662" rIns="71323" bIns="35662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Специалисты школы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0" name="Прямая со стрелкой 29"/>
          <p:cNvCxnSpPr>
            <a:endCxn id="16" idx="2"/>
          </p:cNvCxnSpPr>
          <p:nvPr/>
        </p:nvCxnSpPr>
        <p:spPr bwMode="auto">
          <a:xfrm flipV="1">
            <a:off x="4332982" y="3824288"/>
            <a:ext cx="0" cy="9731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6144" name="Прямая со стрелкой 6143"/>
          <p:cNvCxnSpPr/>
          <p:nvPr/>
        </p:nvCxnSpPr>
        <p:spPr bwMode="auto">
          <a:xfrm flipV="1">
            <a:off x="3347864" y="4653136"/>
            <a:ext cx="0" cy="1442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6153" name="Прямая со стрелкой 6152"/>
          <p:cNvCxnSpPr/>
          <p:nvPr/>
        </p:nvCxnSpPr>
        <p:spPr bwMode="auto">
          <a:xfrm flipH="1" flipV="1">
            <a:off x="2987675" y="2993234"/>
            <a:ext cx="1008261" cy="18041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6155" name="Прямая со стрелкой 6154"/>
          <p:cNvCxnSpPr/>
          <p:nvPr/>
        </p:nvCxnSpPr>
        <p:spPr bwMode="auto">
          <a:xfrm flipV="1">
            <a:off x="4860032" y="2993234"/>
            <a:ext cx="864096" cy="18041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6157" name="Прямая со стрелкой 6156"/>
          <p:cNvCxnSpPr/>
          <p:nvPr/>
        </p:nvCxnSpPr>
        <p:spPr bwMode="auto">
          <a:xfrm flipV="1">
            <a:off x="5436096" y="4653136"/>
            <a:ext cx="0" cy="1442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8" name="Прямая соединительная линия 17"/>
          <p:cNvCxnSpPr>
            <a:stCxn id="11" idx="3"/>
          </p:cNvCxnSpPr>
          <p:nvPr/>
        </p:nvCxnSpPr>
        <p:spPr bwMode="auto">
          <a:xfrm>
            <a:off x="3517899" y="2502039"/>
            <a:ext cx="16301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275791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Алгоритм совместной работы специалистов школы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628800"/>
            <a:ext cx="7620000" cy="4392488"/>
          </a:xfrm>
        </p:spPr>
        <p:txBody>
          <a:bodyPr/>
          <a:lstStyle/>
          <a:p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Специалисты </a:t>
            </a: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(психолог и педагог) получают данные медицинского анамнеза у школьного медработника, подтверждающего диагноз </a:t>
            </a: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(исключение медицинской  </a:t>
            </a: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причины).</a:t>
            </a:r>
          </a:p>
          <a:p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Медицинский </a:t>
            </a: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работник обучает педагога способам оказания экстренной помощи при заболевании. </a:t>
            </a:r>
            <a:endParaRPr lang="ru-RU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Если </a:t>
            </a: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есть заболевание, психолог даёт рекомендации педагогу по организации учебного процесса в соответствии с индивидуальными личностными особенностями </a:t>
            </a: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ребенка</a:t>
            </a:r>
          </a:p>
          <a:p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Специалисты </a:t>
            </a: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приглашают родителей ребенка на консультацию, информируют их о сложившейся ситуации и, наконец, договариваются о совместной работе </a:t>
            </a: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психолого-медико-педагогическому </a:t>
            </a: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сопровождению </a:t>
            </a: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ребенка.</a:t>
            </a: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C727F-C39F-4303-9D69-6F60C1B2B56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554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3265</TotalTime>
  <Words>784</Words>
  <Application>Microsoft Office PowerPoint</Application>
  <PresentationFormat>Экран (4:3)</PresentationFormat>
  <Paragraphs>127</Paragraphs>
  <Slides>20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Тетрадь</vt:lpstr>
      <vt:lpstr>Организация внутриведомственного и межведомственного взаимодействия при реализации программы здоровьесбережения в школе </vt:lpstr>
      <vt:lpstr> Цель  </vt:lpstr>
      <vt:lpstr> Задачи  </vt:lpstr>
      <vt:lpstr> Восьмикомпонентная модель комплексной программы здоровья</vt:lpstr>
      <vt:lpstr> Восьмикомпонентная модель комплексной программы здоровья</vt:lpstr>
      <vt:lpstr>  Общий алгоритм работы по здоровьесбережения с обучающимися  в образовательной организации   </vt:lpstr>
      <vt:lpstr> Этапы работы по здоровьесбережения с обучающимися в образовательной организации </vt:lpstr>
      <vt:lpstr>Организация внутреннего взаимодействия в школе</vt:lpstr>
      <vt:lpstr> Алгоритм совместной работы специалистов школы </vt:lpstr>
      <vt:lpstr>Ключевые проблемы здоровьясбережения в школе</vt:lpstr>
      <vt:lpstr>Принципы реализации концепции здоровьясбережения</vt:lpstr>
      <vt:lpstr>Динамика «Участие родителей в образовательном процессе»</vt:lpstr>
      <vt:lpstr> </vt:lpstr>
      <vt:lpstr> </vt:lpstr>
      <vt:lpstr> </vt:lpstr>
      <vt:lpstr> Проект педагогов «Здоровый образ жизни» </vt:lpstr>
      <vt:lpstr> </vt:lpstr>
      <vt:lpstr> </vt:lpstr>
      <vt:lpstr> </vt:lpstr>
      <vt:lpstr>Презентация PowerPoint</vt:lpstr>
    </vt:vector>
  </TitlesOfParts>
  <Company>Амвей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организация групповой работы</dc:title>
  <dc:creator>Наталья</dc:creator>
  <cp:lastModifiedBy>Бутусова Анна</cp:lastModifiedBy>
  <cp:revision>277</cp:revision>
  <dcterms:created xsi:type="dcterms:W3CDTF">2009-10-15T06:39:47Z</dcterms:created>
  <dcterms:modified xsi:type="dcterms:W3CDTF">2017-04-12T08:38:54Z</dcterms:modified>
</cp:coreProperties>
</file>